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377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1e46103c3b208102#tid=68f59daf0d4748000964d79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9f8e4ba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f87826c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40a2d6b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9b5673e78.fixed?pid=2ae8bdca5&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通法攻略</a:t>
            </a:r>
            <a:endParaRPr lang="en-US" altLang="zh-CN" sz="5400" dirty="0"/>
          </a:p>
        </p:txBody>
      </p:sp>
      <p:sp>
        <p:nvSpPr>
          <p:cNvPr id="3" name="C_2_BD#9b5673e78.fixed?pid=2ae8bdca5&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离散型随机变量均值与方差的性质及关系</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8581ed27a?pid=9f8e4ba47&amp;color=0,0,0&amp;bt=1&amp;bbb=1&amp;hb=1"/>
          <p:cNvSpPr/>
          <p:nvPr/>
        </p:nvSpPr>
        <p:spPr>
          <a:xfrm>
            <a:off x="832104" y="10789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离散型随机变量的均值和方差的性质主要体现在具有线性关系的两个离散型随机变量</a:t>
            </a:r>
            <a:r>
              <a:rPr lang="en-US" altLang="zh-CN" sz="1800" b="0" i="0">
                <a:solidFill>
                  <a:srgbClr val="000000"/>
                </a:solidFill>
                <a:latin typeface="微软雅黑" pitchFamily="34" charset="0"/>
                <a:ea typeface="微软雅黑" pitchFamily="34" charset="-122"/>
                <a:cs typeface="微软雅黑" pitchFamily="34" charset="-120"/>
              </a:rPr>
              <a:t>，已知其中一个</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随机变量的期望和方差</a:t>
            </a:r>
            <a:r>
              <a:rPr lang="en-US" altLang="zh-CN" b="0" i="0" dirty="0">
                <a:solidFill>
                  <a:srgbClr val="000000"/>
                </a:solidFill>
                <a:latin typeface="微软雅黑" pitchFamily="34" charset="0"/>
                <a:ea typeface="微软雅黑" pitchFamily="34" charset="-122"/>
                <a:cs typeface="微软雅黑" pitchFamily="34" charset="-120"/>
              </a:rPr>
              <a:t>，可以快速求得另一个随机变量的期望和方差.</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4_BD#b765fb239?pid=6f87826cf&amp;color=0,0,0&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1.期望的性质</a:t>
            </a:r>
            <a:endParaRPr lang="en-US" altLang="zh-CN" sz="1800" dirty="0"/>
          </a:p>
        </p:txBody>
      </p:sp>
      <mc:AlternateContent xmlns:mc="http://schemas.openxmlformats.org/markup-compatibility/2006">
        <mc:Choice xmlns:a14="http://schemas.microsoft.com/office/drawing/2010/main" Requires="a14">
          <p:graphicFrame>
            <p:nvGraphicFramePr>
              <p:cNvPr id="5" name="P_4_BD#b765fb239?colgroup=23,14,17&amp;pid=6f87826cf&amp;color=0,0,0&amp;bbb=1&amp;hb=1"/>
              <p:cNvGraphicFramePr>
                <a:graphicFrameLocks noGrp="1"/>
              </p:cNvGraphicFramePr>
              <p:nvPr>
                <p:extLst>
                  <p:ext uri="{D42A27DB-BD31-4B8C-83A1-F6EECF244321}">
                    <p14:modId xmlns:p14="http://schemas.microsoft.com/office/powerpoint/2010/main" val="1453499473"/>
                  </p:ext>
                </p:extLst>
              </p:nvPr>
            </p:nvGraphicFramePr>
            <p:xfrm>
              <a:off x="832104" y="1580634"/>
              <a:ext cx="10533888" cy="936498"/>
            </p:xfrm>
            <a:graphic>
              <a:graphicData uri="http://schemas.openxmlformats.org/drawingml/2006/table">
                <a:tbl>
                  <a:tblPr/>
                  <a:tblGrid>
                    <a:gridCol w="4434840">
                      <a:extLst>
                        <a:ext uri="{9D8B030D-6E8A-4147-A177-3AD203B41FA5}">
                          <a16:colId xmlns:a16="http://schemas.microsoft.com/office/drawing/2014/main" val="20000"/>
                        </a:ext>
                      </a:extLst>
                    </a:gridCol>
                    <a:gridCol w="2734056">
                      <a:extLst>
                        <a:ext uri="{9D8B030D-6E8A-4147-A177-3AD203B41FA5}">
                          <a16:colId xmlns:a16="http://schemas.microsoft.com/office/drawing/2014/main" val="20001"/>
                        </a:ext>
                      </a:extLst>
                    </a:gridCol>
                    <a:gridCol w="3364992">
                      <a:extLst>
                        <a:ext uri="{9D8B030D-6E8A-4147-A177-3AD203B41FA5}">
                          <a16:colId xmlns:a16="http://schemas.microsoft.com/office/drawing/2014/main" val="20002"/>
                        </a:ext>
                      </a:extLst>
                    </a:gridCol>
                  </a:tblGrid>
                  <a:tr h="31381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特例或推广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考查形式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622681">
                    <a:tc>
                      <a:txBody>
                        <a:bodyPr/>
                        <a:lstStyle/>
                        <a:p>
                          <a:pPr marL="0" indent="0" algn="l" latinLnBrk="1" hangingPunct="0">
                            <a:lnSpc>
                              <a:spcPts val="2200"/>
                            </a:lnSpc>
                          </a:pPr>
                          <a:r>
                            <a:rPr lang="en-US" altLang="zh-CN" sz="1400" b="0" i="0" dirty="0">
                              <a:solidFill>
                                <a:srgbClr val="000000"/>
                              </a:solidFill>
                              <a:latin typeface="微软雅黑" pitchFamily="34" charset="0"/>
                              <a:ea typeface="微软雅黑" pitchFamily="34" charset="-122"/>
                              <a:cs typeface="微软雅黑" pitchFamily="34" charset="-120"/>
                            </a:rPr>
                            <a:t>对于任意常数</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𝑎</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𝑏</m:t>
                              </m:r>
                            </m:oMath>
                          </a14:m>
                          <a:r>
                            <a:rPr lang="en-US" altLang="zh-CN" sz="1400" b="0" i="0" dirty="0">
                              <a:solidFill>
                                <a:srgbClr val="000000"/>
                              </a:solidFill>
                              <a:latin typeface="微软雅黑" pitchFamily="34" charset="0"/>
                              <a:ea typeface="微软雅黑" pitchFamily="34" charset="-122"/>
                              <a:cs typeface="微软雅黑" pitchFamily="34" charset="-120"/>
                            </a:rPr>
                            <a:t>和随机变量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𝐸</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𝑏</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𝑎𝐸</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3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①</m:t>
                              </m:r>
                              <m:r>
                                <a:rPr lang="en-US" altLang="zh-CN" sz="1400" b="0" i="0" spc="-100">
                                  <a:solidFill>
                                    <a:srgbClr val="000000"/>
                                  </a:solidFill>
                                  <a:latin typeface="Cambria Math" pitchFamily="34" charset="0"/>
                                  <a:ea typeface="Cambria Math" pitchFamily="34" charset="-122"/>
                                  <a:cs typeface="Cambria Math" pitchFamily="34" charset="-120"/>
                                </a:rPr>
                                <m:t>𝐸</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𝑐</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l" latinLnBrk="1" hangingPunct="0">
                            <a:lnSpc>
                              <a:spcPts val="22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②</m:t>
                              </m:r>
                              <m:r>
                                <a:rPr lang="en-US" altLang="zh-CN" sz="1400" b="0" i="0" spc="-100">
                                  <a:solidFill>
                                    <a:srgbClr val="000000"/>
                                  </a:solidFill>
                                  <a:latin typeface="Cambria Math" pitchFamily="34" charset="0"/>
                                  <a:ea typeface="Cambria Math" pitchFamily="34" charset="-122"/>
                                  <a:cs typeface="Cambria Math" pitchFamily="34" charset="-120"/>
                                </a:rPr>
                                <m:t>𝐸</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𝑐𝑋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𝑐𝐸</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200"/>
                            </a:lnSpc>
                          </a:pPr>
                          <a:r>
                            <a:rPr lang="en-US" altLang="zh-CN" sz="1400" b="0" i="0" dirty="0">
                              <a:solidFill>
                                <a:srgbClr val="000000"/>
                              </a:solidFill>
                              <a:latin typeface="微软雅黑" pitchFamily="34" charset="0"/>
                              <a:ea typeface="微软雅黑" pitchFamily="34" charset="-122"/>
                              <a:cs typeface="微软雅黑" pitchFamily="34" charset="-120"/>
                            </a:rPr>
                            <a:t>求与随机变量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具有线性关系的离散型随</a:t>
                          </a:r>
                        </a:p>
                        <a:p>
                          <a:pPr marL="0" lvl="0" indent="0" algn="l" latinLnBrk="1" hangingPunct="0">
                            <a:lnSpc>
                              <a:spcPts val="2000"/>
                            </a:lnSpc>
                          </a:pPr>
                          <a:r>
                            <a:rPr lang="en-US" altLang="zh-CN" sz="1400" b="0" i="0">
                              <a:solidFill>
                                <a:srgbClr val="000000"/>
                              </a:solidFill>
                              <a:latin typeface="微软雅黑" pitchFamily="34" charset="0"/>
                              <a:ea typeface="微软雅黑" pitchFamily="34" charset="-122"/>
                              <a:cs typeface="微软雅黑" pitchFamily="34" charset="-120"/>
                            </a:rPr>
                            <a:t>机变量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的期望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5" name="P_4_BD#b765fb239?colgroup=23,14,17&amp;pid=6f87826cf&amp;color=0,0,0&amp;bbb=1&amp;hb=1"/>
              <p:cNvGraphicFramePr>
                <a:graphicFrameLocks noGrp="1"/>
              </p:cNvGraphicFramePr>
              <p:nvPr>
                <p:extLst>
                  <p:ext uri="{D42A27DB-BD31-4B8C-83A1-F6EECF244321}">
                    <p14:modId xmlns:p14="http://schemas.microsoft.com/office/powerpoint/2010/main" val="1453499473"/>
                  </p:ext>
                </p:extLst>
              </p:nvPr>
            </p:nvGraphicFramePr>
            <p:xfrm>
              <a:off x="832104" y="1580634"/>
              <a:ext cx="10533888" cy="936498"/>
            </p:xfrm>
            <a:graphic>
              <a:graphicData uri="http://schemas.openxmlformats.org/drawingml/2006/table">
                <a:tbl>
                  <a:tblPr/>
                  <a:tblGrid>
                    <a:gridCol w="4434840">
                      <a:extLst>
                        <a:ext uri="{9D8B030D-6E8A-4147-A177-3AD203B41FA5}">
                          <a16:colId xmlns:a16="http://schemas.microsoft.com/office/drawing/2014/main" val="20000"/>
                        </a:ext>
                      </a:extLst>
                    </a:gridCol>
                    <a:gridCol w="2734056">
                      <a:extLst>
                        <a:ext uri="{9D8B030D-6E8A-4147-A177-3AD203B41FA5}">
                          <a16:colId xmlns:a16="http://schemas.microsoft.com/office/drawing/2014/main" val="20001"/>
                        </a:ext>
                      </a:extLst>
                    </a:gridCol>
                    <a:gridCol w="3364992">
                      <a:extLst>
                        <a:ext uri="{9D8B030D-6E8A-4147-A177-3AD203B41FA5}">
                          <a16:colId xmlns:a16="http://schemas.microsoft.com/office/drawing/2014/main" val="20002"/>
                        </a:ext>
                      </a:extLst>
                    </a:gridCol>
                  </a:tblGrid>
                  <a:tr h="31381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特例或推广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考查形式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62268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7" t="-51961" r="-137775" b="-882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62361" t="-51961" r="-123385" b="-882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13406" t="-51961" r="-362" b="-882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P_4_BD#b765fb239?pid=6f87826cf&amp;color=0,0,0&amp;bbb=1&amp;hb=1"/>
              <p:cNvSpPr/>
              <p:nvPr/>
            </p:nvSpPr>
            <p:spPr>
              <a:xfrm>
                <a:off x="832104" y="2647434"/>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心中有数</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可加性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对于任意两个离散型随机变量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无论是否相互独立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均满足</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推广</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2）</a:t>
                </a:r>
                <a:r>
                  <a:rPr lang="en-US" altLang="zh-CN" b="0" i="0" dirty="0">
                    <a:solidFill>
                      <a:srgbClr val="000000"/>
                    </a:solidFill>
                    <a:latin typeface="微软雅黑" pitchFamily="34" charset="0"/>
                    <a:ea typeface="楷体" pitchFamily="34" charset="-122"/>
                    <a:cs typeface="微软雅黑" pitchFamily="34" charset="-120"/>
                  </a:rPr>
                  <a:t>可乘性</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若两个离散型随机变量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𝑌</m:t>
                    </m:r>
                  </m:oMath>
                </a14:m>
                <a:r>
                  <a:rPr lang="en-US" altLang="zh-CN" b="0" i="0" dirty="0">
                    <a:solidFill>
                      <a:srgbClr val="000000"/>
                    </a:solidFill>
                    <a:latin typeface="微软雅黑" pitchFamily="34" charset="0"/>
                    <a:ea typeface="楷体" pitchFamily="34" charset="-122"/>
                    <a:cs typeface="微软雅黑" pitchFamily="34" charset="-120"/>
                  </a:rPr>
                  <a:t>相互独立</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𝑋𝑌</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P_4_BD#b765fb239?pid=6f87826cf&amp;color=0,0,0&amp;bbb=1&amp;hb=1"/>
              <p:cNvSpPr>
                <a:spLocks noRot="1" noChangeAspect="1" noMove="1" noResize="1" noEditPoints="1" noAdjustHandles="1" noChangeArrowheads="1" noChangeShapeType="1" noTextEdit="1"/>
              </p:cNvSpPr>
              <p:nvPr/>
            </p:nvSpPr>
            <p:spPr>
              <a:xfrm>
                <a:off x="832104" y="2647434"/>
                <a:ext cx="10533888" cy="1608455"/>
              </a:xfrm>
              <a:prstGeom prst="rect">
                <a:avLst/>
              </a:prstGeom>
              <a:blipFill>
                <a:blip r:embed="rId4"/>
                <a:stretch>
                  <a:fillRect l="-1389" b="-9091"/>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P_4_BD#b765fb239?pid=6f87826cf&amp;color=0,0,0&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2.方差的性质</a:t>
            </a:r>
            <a:endParaRPr lang="en-US" altLang="zh-CN" sz="1800" dirty="0"/>
          </a:p>
        </p:txBody>
      </p:sp>
      <mc:AlternateContent xmlns:mc="http://schemas.openxmlformats.org/markup-compatibility/2006">
        <mc:Choice xmlns:a14="http://schemas.microsoft.com/office/drawing/2010/main" Requires="a14">
          <p:graphicFrame>
            <p:nvGraphicFramePr>
              <p:cNvPr id="6" name="P_4_BD#b765fb239?colgroup=24,8,22&amp;pid=6f87826cf&amp;color=0,0,0&amp;bbb=1"/>
              <p:cNvGraphicFramePr>
                <a:graphicFrameLocks noGrp="1"/>
              </p:cNvGraphicFramePr>
              <p:nvPr>
                <p:extLst>
                  <p:ext uri="{D42A27DB-BD31-4B8C-83A1-F6EECF244321}">
                    <p14:modId xmlns:p14="http://schemas.microsoft.com/office/powerpoint/2010/main" val="254992091"/>
                  </p:ext>
                </p:extLst>
              </p:nvPr>
            </p:nvGraphicFramePr>
            <p:xfrm>
              <a:off x="832104" y="1580634"/>
              <a:ext cx="10524744" cy="631254"/>
            </p:xfrm>
            <a:graphic>
              <a:graphicData uri="http://schemas.openxmlformats.org/drawingml/2006/table">
                <a:tbl>
                  <a:tblPr/>
                  <a:tblGrid>
                    <a:gridCol w="4608576">
                      <a:extLst>
                        <a:ext uri="{9D8B030D-6E8A-4147-A177-3AD203B41FA5}">
                          <a16:colId xmlns:a16="http://schemas.microsoft.com/office/drawing/2014/main" val="20000"/>
                        </a:ext>
                      </a:extLst>
                    </a:gridCol>
                    <a:gridCol w="1682496">
                      <a:extLst>
                        <a:ext uri="{9D8B030D-6E8A-4147-A177-3AD203B41FA5}">
                          <a16:colId xmlns:a16="http://schemas.microsoft.com/office/drawing/2014/main" val="20001"/>
                        </a:ext>
                      </a:extLst>
                    </a:gridCol>
                    <a:gridCol w="4233672">
                      <a:extLst>
                        <a:ext uri="{9D8B030D-6E8A-4147-A177-3AD203B41FA5}">
                          <a16:colId xmlns:a16="http://schemas.microsoft.com/office/drawing/2014/main" val="20002"/>
                        </a:ext>
                      </a:extLst>
                    </a:gridCol>
                  </a:tblGrid>
                  <a:tr h="31381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特例或推广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考查形式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7437">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对于任意常数</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𝑎</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𝑏</m:t>
                              </m:r>
                            </m:oMath>
                          </a14:m>
                          <a:r>
                            <a:rPr lang="en-US" altLang="zh-CN" sz="1400" b="0" i="0" dirty="0">
                              <a:solidFill>
                                <a:srgbClr val="000000"/>
                              </a:solidFill>
                              <a:latin typeface="微软雅黑" pitchFamily="34" charset="0"/>
                              <a:ea typeface="微软雅黑" pitchFamily="34" charset="-122"/>
                              <a:cs typeface="微软雅黑" pitchFamily="34" charset="-120"/>
                            </a:rPr>
                            <a:t>和随机变量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400" b="0" i="0" spc="-10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𝐷</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𝑏</m:t>
                              </m:r>
                              <m:r>
                                <a:rPr lang="en-US" altLang="zh-CN" sz="1400" b="0" i="0" spc="-100">
                                  <a:solidFill>
                                    <a:srgbClr val="000000"/>
                                  </a:solidFill>
                                  <a:latin typeface="Cambria Math" pitchFamily="34" charset="0"/>
                                  <a:ea typeface="Cambria Math" pitchFamily="34" charset="-122"/>
                                  <a:cs typeface="Cambria Math" pitchFamily="34" charset="-120"/>
                                </a:rPr>
                                <m:t>)=</m:t>
                              </m:r>
                              <m:sSup>
                                <m:sSup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spc="-100">
                                      <a:solidFill>
                                        <a:srgbClr val="000000"/>
                                      </a:solidFill>
                                      <a:latin typeface="Cambria Math" pitchFamily="34" charset="0"/>
                                      <a:ea typeface="Cambria Math" pitchFamily="34" charset="-122"/>
                                      <a:cs typeface="Cambria Math" pitchFamily="34" charset="-120"/>
                                    </a:rPr>
                                    <m:t>𝑎</m:t>
                                  </m:r>
                                </m:e>
                                <m:sup>
                                  <m:r>
                                    <a:rPr lang="en-US" altLang="zh-CN" sz="1400" b="0" i="0" spc="-100">
                                      <a:solidFill>
                                        <a:srgbClr val="000000"/>
                                      </a:solidFill>
                                      <a:latin typeface="Cambria Math" pitchFamily="34" charset="0"/>
                                      <a:ea typeface="Cambria Math" pitchFamily="34" charset="-122"/>
                                      <a:cs typeface="Cambria Math" pitchFamily="34" charset="-120"/>
                                    </a:rPr>
                                    <m:t>2</m:t>
                                  </m:r>
                                </m:sup>
                              </m:sSup>
                              <m:r>
                                <a:rPr lang="en-US" altLang="zh-CN" sz="1400" b="0" i="0" spc="-100">
                                  <a:solidFill>
                                    <a:srgbClr val="000000"/>
                                  </a:solidFill>
                                  <a:latin typeface="Cambria Math" pitchFamily="34" charset="0"/>
                                  <a:ea typeface="Cambria Math" pitchFamily="34" charset="-122"/>
                                  <a:cs typeface="Cambria Math" pitchFamily="34" charset="-120"/>
                                </a:rPr>
                                <m:t>𝐷</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𝐷</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𝑏</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𝐷</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求与随机变量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400" b="0" i="0" dirty="0">
                              <a:solidFill>
                                <a:srgbClr val="000000"/>
                              </a:solidFill>
                              <a:latin typeface="微软雅黑" pitchFamily="34" charset="0"/>
                              <a:ea typeface="微软雅黑" pitchFamily="34" charset="-122"/>
                              <a:cs typeface="微软雅黑" pitchFamily="34" charset="-120"/>
                            </a:rPr>
                            <a:t>具有线性关系的随机变量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的方差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6" name="P_4_BD#b765fb239?colgroup=24,8,22&amp;pid=6f87826cf&amp;color=0,0,0&amp;bbb=1"/>
              <p:cNvGraphicFramePr>
                <a:graphicFrameLocks noGrp="1"/>
              </p:cNvGraphicFramePr>
              <p:nvPr>
                <p:extLst>
                  <p:ext uri="{D42A27DB-BD31-4B8C-83A1-F6EECF244321}">
                    <p14:modId xmlns:p14="http://schemas.microsoft.com/office/powerpoint/2010/main" val="254992091"/>
                  </p:ext>
                </p:extLst>
              </p:nvPr>
            </p:nvGraphicFramePr>
            <p:xfrm>
              <a:off x="832104" y="1580634"/>
              <a:ext cx="10524744" cy="631254"/>
            </p:xfrm>
            <a:graphic>
              <a:graphicData uri="http://schemas.openxmlformats.org/drawingml/2006/table">
                <a:tbl>
                  <a:tblPr/>
                  <a:tblGrid>
                    <a:gridCol w="4608576">
                      <a:extLst>
                        <a:ext uri="{9D8B030D-6E8A-4147-A177-3AD203B41FA5}">
                          <a16:colId xmlns:a16="http://schemas.microsoft.com/office/drawing/2014/main" val="20000"/>
                        </a:ext>
                      </a:extLst>
                    </a:gridCol>
                    <a:gridCol w="1682496">
                      <a:extLst>
                        <a:ext uri="{9D8B030D-6E8A-4147-A177-3AD203B41FA5}">
                          <a16:colId xmlns:a16="http://schemas.microsoft.com/office/drawing/2014/main" val="20001"/>
                        </a:ext>
                      </a:extLst>
                    </a:gridCol>
                    <a:gridCol w="4233672">
                      <a:extLst>
                        <a:ext uri="{9D8B030D-6E8A-4147-A177-3AD203B41FA5}">
                          <a16:colId xmlns:a16="http://schemas.microsoft.com/office/drawing/2014/main" val="20002"/>
                        </a:ext>
                      </a:extLst>
                    </a:gridCol>
                  </a:tblGrid>
                  <a:tr h="31381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特例或推广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考查形式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2" t="-101923" r="-128704" b="-2115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74275" t="-101923" r="-252536" b="-2115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8633" t="-101923" r="-288" b="-2115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P_4_BD#b765fb239?pid=6f87826cf&amp;color=0,0,0&amp;bbb=1&amp;hb=1"/>
              <p:cNvSpPr/>
              <p:nvPr/>
            </p:nvSpPr>
            <p:spPr>
              <a:xfrm>
                <a:off x="832104" y="2342634"/>
                <a:ext cx="10533888" cy="2449259"/>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心中有数</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可加性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若随机变量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楷体" pitchFamily="34" charset="-122"/>
                    <a:cs typeface="微软雅黑" pitchFamily="34" charset="-120"/>
                  </a:rPr>
                  <a:t>相互独立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推广</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非负性</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m:t>
                    </m:r>
                  </m:oMath>
                </a14:m>
                <a:r>
                  <a:rPr lang="en-US" altLang="zh-CN" b="0" i="0" dirty="0">
                    <a:solidFill>
                      <a:srgbClr val="00A0AF"/>
                    </a:solidFill>
                    <a:latin typeface="微软雅黑" pitchFamily="34" charset="0"/>
                    <a:ea typeface="楷体" pitchFamily="34" charset="-122"/>
                    <a:cs typeface="微软雅黑" pitchFamily="34" charset="-120"/>
                  </a:rPr>
                  <a:t>当且仅当</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𝑋</m:t>
                    </m:r>
                  </m:oMath>
                </a14:m>
                <a:r>
                  <a:rPr lang="en-US" altLang="zh-CN" b="0" i="0" dirty="0">
                    <a:solidFill>
                      <a:srgbClr val="00A0AF"/>
                    </a:solidFill>
                    <a:latin typeface="微软雅黑" pitchFamily="34" charset="0"/>
                    <a:ea typeface="楷体" pitchFamily="34" charset="-122"/>
                    <a:cs typeface="微软雅黑" pitchFamily="34" charset="-120"/>
                  </a:rPr>
                  <a:t>的所有取值相等时，</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𝐷</m:t>
                    </m:r>
                    <m:r>
                      <a:rPr lang="en-US" altLang="zh-CN" b="0" i="0">
                        <a:solidFill>
                          <a:srgbClr val="00A0AF"/>
                        </a:solidFill>
                        <a:latin typeface="Cambria Math" pitchFamily="34" charset="0"/>
                        <a:ea typeface="Cambria Math" pitchFamily="34" charset="-122"/>
                        <a:cs typeface="Cambria Math" pitchFamily="34" charset="-120"/>
                      </a:rPr>
                      <m:t>(</m:t>
                    </m:r>
                    <m:r>
                      <a:rPr lang="en-US" altLang="zh-CN" b="0" i="0">
                        <a:solidFill>
                          <a:srgbClr val="00A0AF"/>
                        </a:solidFill>
                        <a:latin typeface="Cambria Math" pitchFamily="34" charset="0"/>
                        <a:ea typeface="Cambria Math" pitchFamily="34" charset="-122"/>
                        <a:cs typeface="Cambria Math" pitchFamily="34" charset="-120"/>
                      </a:rPr>
                      <m:t>𝑋</m:t>
                    </m:r>
                    <m:r>
                      <a:rPr lang="en-US" altLang="zh-CN" b="0" i="0">
                        <a:solidFill>
                          <a:srgbClr val="00A0AF"/>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endParaRPr lang="en-US" altLang="zh-CN" sz="100" b="0" i="0" kern="0" spc="-99900">
                  <a:solidFill>
                    <a:srgbClr val="FFFFFF"/>
                  </a:solidFill>
                  <a:latin typeface="微软雅黑" pitchFamily="34" charset="0"/>
                  <a:ea typeface="楷体" pitchFamily="34" charset="-122"/>
                  <a:cs typeface="微软雅黑" pitchFamily="34" charset="-120"/>
                </a:endParaRPr>
              </a:p>
              <a:p>
                <a:pPr marL="0" marR="0" lvl="0" indent="0" defTabSz="914400" rtl="0" eaLnBrk="1" fontAlgn="auto" latinLnBrk="1"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3.</a:t>
                </a:r>
                <a:r>
                  <a:rPr kumimoji="0" lang="en-US" altLang="zh-CN" sz="1800" b="0" i="0" u="none" strike="noStrike" kern="1200" cap="none" spc="0" normalizeH="0" baseline="0" noProof="0" dirty="0">
                    <a:ln>
                      <a:noFill/>
                    </a:ln>
                    <a:solidFill>
                      <a:srgbClr val="000000"/>
                    </a:solidFill>
                    <a:effectLst/>
                    <a:uLnTx/>
                    <a:uFillTx/>
                    <a:latin typeface="微软雅黑" pitchFamily="34" charset="0"/>
                    <a:ea typeface="微软雅黑" pitchFamily="34" charset="-122"/>
                    <a:cs typeface="微软雅黑" pitchFamily="34" charset="-120"/>
                  </a:rPr>
                  <a:t>期望与方差的关系（方差的期望表示）：</a:t>
                </a:r>
                <a14:m>
                  <m:oMath xmlns:m="http://schemas.openxmlformats.org/officeDocument/2006/math">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𝐷</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𝑋</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𝐸</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sSup>
                      <m:sSup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𝑋</m:t>
                        </m:r>
                      </m:e>
                      <m: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2</m:t>
                        </m:r>
                      </m:sup>
                    </m:s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𝐸</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𝑋</m:t>
                    </m:r>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sSup>
                      <m:sSupPr>
                        <m:ctrlPr>
                          <a:rPr kumimoji="0" lang="en-US" altLang="zh-CN" sz="1800" b="0" i="1" u="none" strike="noStrike" kern="1200" cap="none" spc="0" normalizeH="0" baseline="0" noProof="0" dirty="0">
                            <a:ln>
                              <a:noFill/>
                            </a:ln>
                            <a:solidFill>
                              <a:srgbClr val="000000"/>
                            </a:solidFill>
                            <a:effectLst/>
                            <a:uLnTx/>
                            <a:uFillTx/>
                            <a:latin typeface="Cambria Math" panose="02040503050406030204" pitchFamily="18" charset="0"/>
                            <a:ea typeface="微软雅黑" pitchFamily="34" charset="-122"/>
                            <a:cs typeface="微软雅黑" pitchFamily="34" charset="-120"/>
                          </a:rPr>
                        </m:ctrlPr>
                      </m:sSupPr>
                      <m:e>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m:t>
                        </m:r>
                      </m:e>
                      <m:sup>
                        <m:r>
                          <a:rPr kumimoji="0" lang="en-US" altLang="zh-CN" sz="1800" b="0" i="0" u="none" strike="noStrike" kern="1200" cap="none" spc="0" normalizeH="0" baseline="0" noProof="0">
                            <a:ln>
                              <a:noFill/>
                            </a:ln>
                            <a:solidFill>
                              <a:srgbClr val="000000"/>
                            </a:solidFill>
                            <a:effectLst/>
                            <a:uLnTx/>
                            <a:uFillTx/>
                            <a:latin typeface="Cambria Math" pitchFamily="34" charset="0"/>
                            <a:ea typeface="Cambria Math" pitchFamily="34" charset="-122"/>
                            <a:cs typeface="Cambria Math" pitchFamily="34" charset="-120"/>
                          </a:rPr>
                          <m:t>2</m:t>
                        </m:r>
                      </m:sup>
                    </m:sSup>
                  </m:oMath>
                </a14:m>
                <a:r>
                  <a:rPr kumimoji="0" lang="en-US" altLang="zh-CN" sz="100" b="0" i="0" u="none" strike="noStrike" kern="0" cap="none" spc="-99900" normalizeH="0" baseline="0" noProof="0" dirty="0">
                    <a:ln>
                      <a:noFill/>
                    </a:ln>
                    <a:solidFill>
                      <a:srgbClr val="FFFFFF"/>
                    </a:solidFill>
                    <a:effectLst/>
                    <a:uLnTx/>
                    <a:uFillTx/>
                    <a:latin typeface="微软雅黑" pitchFamily="34" charset="0"/>
                    <a:ea typeface="微软雅黑" pitchFamily="34" charset="-122"/>
                    <a:cs typeface="微软雅黑" pitchFamily="34" charset="-120"/>
                  </a:rPr>
                  <a:t> </a:t>
                </a:r>
                <a:r>
                  <a:rPr kumimoji="0" lang="en-US" altLang="zh-CN" sz="18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dirty="0"/>
              </a:p>
            </p:txBody>
          </p:sp>
        </mc:Choice>
        <mc:Fallback>
          <p:sp>
            <p:nvSpPr>
              <p:cNvPr id="4" name="P_4_BD#b765fb239?pid=6f87826cf&amp;color=0,0,0&amp;bbb=1&amp;hb=1"/>
              <p:cNvSpPr>
                <a:spLocks noRot="1" noChangeAspect="1" noMove="1" noResize="1" noEditPoints="1" noAdjustHandles="1" noChangeArrowheads="1" noChangeShapeType="1" noTextEdit="1"/>
              </p:cNvSpPr>
              <p:nvPr/>
            </p:nvSpPr>
            <p:spPr>
              <a:xfrm>
                <a:off x="832104" y="2342634"/>
                <a:ext cx="10533888" cy="2449259"/>
              </a:xfrm>
              <a:prstGeom prst="rect">
                <a:avLst/>
              </a:prstGeom>
              <a:blipFill>
                <a:blip r:embed="rId4"/>
                <a:stretch>
                  <a:fillRect l="-1389" b="-5721"/>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507fcd9b6?vop=1&amp;pid=40a2d6bce&amp;color=0,0,0&amp;bt=1&amp;bbb=1"/>
              <p:cNvSpPr/>
              <p:nvPr/>
            </p:nvSpPr>
            <p:spPr>
              <a:xfrm>
                <a:off x="832104" y="1080000"/>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示例1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多选</a:t>
                </a:r>
                <a:r>
                  <a:rPr lang="en-US" altLang="zh-CN" sz="1400" b="0" i="0" dirty="0">
                    <a:solidFill>
                      <a:srgbClr val="000000"/>
                    </a:solidFill>
                    <a:latin typeface="微软雅黑" pitchFamily="34" charset="0"/>
                    <a:ea typeface="微软雅黑" pitchFamily="34" charset="-122"/>
                    <a:cs typeface="微软雅黑" pitchFamily="34" charset="-120"/>
                  </a:rPr>
                  <a:t>）设离散型随机变量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的分布列为</a:t>
                </a:r>
                <a:endParaRPr lang="en-US" altLang="zh-CN" sz="1400" dirty="0"/>
              </a:p>
            </p:txBody>
          </p:sp>
        </mc:Choice>
        <mc:Fallback>
          <p:sp>
            <p:nvSpPr>
              <p:cNvPr id="2" name="QC_4_BD.1_1#507fcd9b6?vop=1&amp;pid=40a2d6bce&amp;color=0,0,0&amp;bt=1&amp;bbb=1"/>
              <p:cNvSpPr>
                <a:spLocks noRot="1" noChangeAspect="1" noMove="1" noResize="1" noEditPoints="1" noAdjustHandles="1" noChangeArrowheads="1" noChangeShapeType="1" noTextEdit="1"/>
              </p:cNvSpPr>
              <p:nvPr/>
            </p:nvSpPr>
            <p:spPr>
              <a:xfrm>
                <a:off x="832104" y="1080000"/>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7" name="QC_4_BD.1_2#507fcd9b6?colgroup=10,22,22&amp;vop=1&amp;pid=40a2d6bce&amp;color=0,0,0&amp;bbb=1"/>
              <p:cNvGraphicFramePr>
                <a:graphicFrameLocks noGrp="1"/>
              </p:cNvGraphicFramePr>
              <p:nvPr>
                <p:extLst>
                  <p:ext uri="{D42A27DB-BD31-4B8C-83A1-F6EECF244321}">
                    <p14:modId xmlns:p14="http://schemas.microsoft.com/office/powerpoint/2010/main" val="2314143043"/>
                  </p:ext>
                </p:extLst>
              </p:nvPr>
            </p:nvGraphicFramePr>
            <p:xfrm>
              <a:off x="832104" y="1499227"/>
              <a:ext cx="10524744" cy="634874"/>
            </p:xfrm>
            <a:graphic>
              <a:graphicData uri="http://schemas.openxmlformats.org/drawingml/2006/table">
                <a:tbl>
                  <a:tblPr/>
                  <a:tblGrid>
                    <a:gridCol w="2112264">
                      <a:extLst>
                        <a:ext uri="{9D8B030D-6E8A-4147-A177-3AD203B41FA5}">
                          <a16:colId xmlns:a16="http://schemas.microsoft.com/office/drawing/2014/main" val="20000"/>
                        </a:ext>
                      </a:extLst>
                    </a:gridCol>
                    <a:gridCol w="4206240">
                      <a:extLst>
                        <a:ext uri="{9D8B030D-6E8A-4147-A177-3AD203B41FA5}">
                          <a16:colId xmlns:a16="http://schemas.microsoft.com/office/drawing/2014/main" val="20001"/>
                        </a:ext>
                      </a:extLst>
                    </a:gridCol>
                    <a:gridCol w="4206240">
                      <a:extLst>
                        <a:ext uri="{9D8B030D-6E8A-4147-A177-3AD203B41FA5}">
                          <a16:colId xmlns:a16="http://schemas.microsoft.com/office/drawing/2014/main" val="20002"/>
                        </a:ext>
                      </a:extLst>
                    </a:gridCol>
                  </a:tblGrid>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7" name="QC_4_BD.1_2#507fcd9b6?colgroup=10,22,22&amp;vop=1&amp;pid=40a2d6bce&amp;color=0,0,0&amp;bbb=1"/>
              <p:cNvGraphicFramePr>
                <a:graphicFrameLocks noGrp="1"/>
              </p:cNvGraphicFramePr>
              <p:nvPr>
                <p:extLst>
                  <p:ext uri="{D42A27DB-BD31-4B8C-83A1-F6EECF244321}">
                    <p14:modId xmlns:p14="http://schemas.microsoft.com/office/powerpoint/2010/main" val="2314143043"/>
                  </p:ext>
                </p:extLst>
              </p:nvPr>
            </p:nvGraphicFramePr>
            <p:xfrm>
              <a:off x="832104" y="1499227"/>
              <a:ext cx="10524744" cy="634874"/>
            </p:xfrm>
            <a:graphic>
              <a:graphicData uri="http://schemas.openxmlformats.org/drawingml/2006/table">
                <a:tbl>
                  <a:tblPr/>
                  <a:tblGrid>
                    <a:gridCol w="2112264">
                      <a:extLst>
                        <a:ext uri="{9D8B030D-6E8A-4147-A177-3AD203B41FA5}">
                          <a16:colId xmlns:a16="http://schemas.microsoft.com/office/drawing/2014/main" val="20000"/>
                        </a:ext>
                      </a:extLst>
                    </a:gridCol>
                    <a:gridCol w="4206240">
                      <a:extLst>
                        <a:ext uri="{9D8B030D-6E8A-4147-A177-3AD203B41FA5}">
                          <a16:colId xmlns:a16="http://schemas.microsoft.com/office/drawing/2014/main" val="20001"/>
                        </a:ext>
                      </a:extLst>
                    </a:gridCol>
                    <a:gridCol w="4206240">
                      <a:extLst>
                        <a:ext uri="{9D8B030D-6E8A-4147-A177-3AD203B41FA5}">
                          <a16:colId xmlns:a16="http://schemas.microsoft.com/office/drawing/2014/main" val="20002"/>
                        </a:ext>
                      </a:extLst>
                    </a:gridCol>
                  </a:tblGrid>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88" r="-398271" b="-118868"/>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88" t="-100000" r="-398271" b="-18868"/>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C_4_BD.1_3#507fcd9b6?vop=1&amp;pid=40a2d6bce&amp;color=0,0,0&amp;bbb=1"/>
              <p:cNvSpPr/>
              <p:nvPr/>
            </p:nvSpPr>
            <p:spPr>
              <a:xfrm>
                <a:off x="832104" y="2261227"/>
                <a:ext cx="10533888" cy="281623"/>
              </a:xfrm>
              <a:prstGeom prst="rect">
                <a:avLst/>
              </a:prstGeom>
              <a:noFill/>
              <a:ln/>
            </p:spPr>
            <p:txBody>
              <a:bodyPr wrap="none" lIns="0" tIns="0" rIns="0" bIns="0" rtlCol="0" anchor="t"/>
              <a:lstStyle/>
              <a:p>
                <a:pPr algn="l" latinLnBrk="1">
                  <a:lnSpc>
                    <a:spcPts val="2500"/>
                  </a:lnSpc>
                </a:pPr>
                <a:r>
                  <a:rPr lang="en-US" altLang="zh-CN" sz="1400" b="0" i="0" dirty="0">
                    <a:solidFill>
                      <a:srgbClr val="000000"/>
                    </a:solidFill>
                    <a:latin typeface="微软雅黑" pitchFamily="34" charset="0"/>
                    <a:ea typeface="微软雅黑" pitchFamily="34" charset="-122"/>
                    <a:cs typeface="微软雅黑" pitchFamily="34" charset="-120"/>
                  </a:rPr>
                  <a:t>若离散型随机变量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𝑌</m:t>
                    </m:r>
                  </m:oMath>
                </a14:m>
                <a:r>
                  <a:rPr lang="en-US" altLang="zh-CN" sz="14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𝑌</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微软雅黑" pitchFamily="34" charset="-122"/>
                    <a:cs typeface="微软雅黑" pitchFamily="34" charset="-120"/>
                  </a:rPr>
                  <a:t>则下列结果正确的是(</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4" name="QC_4_BD.1_3#507fcd9b6?vop=1&amp;pid=40a2d6bce&amp;color=0,0,0&amp;bbb=1"/>
              <p:cNvSpPr>
                <a:spLocks noRot="1" noChangeAspect="1" noMove="1" noResize="1" noEditPoints="1" noAdjustHandles="1" noChangeArrowheads="1" noChangeShapeType="1" noTextEdit="1"/>
              </p:cNvSpPr>
              <p:nvPr/>
            </p:nvSpPr>
            <p:spPr>
              <a:xfrm>
                <a:off x="832104" y="2261227"/>
                <a:ext cx="10533888" cy="281623"/>
              </a:xfrm>
              <a:prstGeom prst="rect">
                <a:avLst/>
              </a:prstGeom>
              <a:blipFill>
                <a:blip r:embed="rId5"/>
                <a:stretch>
                  <a:fillRect l="-1042" b="-39130"/>
                </a:stretch>
              </a:blipFill>
              <a:ln/>
            </p:spPr>
            <p:txBody>
              <a:bodyPr/>
              <a:lstStyle/>
              <a:p>
                <a:r>
                  <a:rPr lang="zh-CN" altLang="en-US">
                    <a:noFill/>
                  </a:rPr>
                  <a:t> </a:t>
                </a:r>
              </a:p>
            </p:txBody>
          </p:sp>
        </mc:Fallback>
      </mc:AlternateContent>
      <p:sp>
        <p:nvSpPr>
          <p:cNvPr id="5" name="QC_4_AN.2_1#507fcd9b6.bracket?vop=1&amp;pid=40a2d6bce&amp;color=0,0,0&amp;vpa=1&amp;bbb=1"/>
          <p:cNvSpPr/>
          <p:nvPr/>
        </p:nvSpPr>
        <p:spPr>
          <a:xfrm>
            <a:off x="5533739" y="2259322"/>
            <a:ext cx="395288" cy="281623"/>
          </a:xfrm>
          <a:prstGeom prst="rect">
            <a:avLst/>
          </a:prstGeom>
          <a:noFill/>
          <a:ln/>
        </p:spPr>
        <p:txBody>
          <a:bodyPr wrap="none" lIns="0" tIns="0" rIns="0" bIns="0" rtlCol="0" anchor="t"/>
          <a:lstStyle/>
          <a:p>
            <a:pPr algn="ctr" latinLnBrk="1">
              <a:lnSpc>
                <a:spcPts val="2500"/>
              </a:lnSpc>
            </a:pPr>
            <a:r>
              <a:rPr lang="en-US" altLang="zh-CN" sz="1400" b="1" i="0" dirty="0">
                <a:solidFill>
                  <a:srgbClr val="FF0000"/>
                </a:solidFill>
                <a:latin typeface="SimHei" pitchFamily="34" charset="0"/>
                <a:ea typeface="SimHei" pitchFamily="34" charset="-122"/>
                <a:cs typeface="SimHei" pitchFamily="34" charset="-120"/>
              </a:rPr>
              <a:t>ABC</a:t>
            </a:r>
            <a:endParaRPr lang="en-US" altLang="zh-CN" sz="1400" dirty="0"/>
          </a:p>
        </p:txBody>
      </p:sp>
      <mc:AlternateContent xmlns:mc="http://schemas.openxmlformats.org/markup-compatibility/2006">
        <mc:Choice xmlns:a14="http://schemas.microsoft.com/office/drawing/2010/main" Requires="a14">
          <p:sp>
            <p:nvSpPr>
              <p:cNvPr id="6" name="QC_4_BD.1_4#507fcd9b6.choices?vop=1&amp;pid=40a2d6bce&amp;color=0,0,0&amp;bbb=1"/>
              <p:cNvSpPr/>
              <p:nvPr/>
            </p:nvSpPr>
            <p:spPr>
              <a:xfrm>
                <a:off x="832104" y="2551422"/>
                <a:ext cx="10533888" cy="346520"/>
              </a:xfrm>
              <a:prstGeom prst="rect">
                <a:avLst/>
              </a:prstGeom>
              <a:noFill/>
              <a:ln/>
            </p:spPr>
            <p:txBody>
              <a:bodyPr wrap="none" lIns="0" tIns="0" rIns="0" bIns="0" rtlCol="0" anchor="t"/>
              <a:lstStyle/>
              <a:p>
                <a:pPr latinLnBrk="1">
                  <a:lnSpc>
                    <a:spcPts val="3200"/>
                  </a:lnSpc>
                  <a:tabLst>
                    <a:tab pos="2655697" algn="l"/>
                    <a:tab pos="5387594" algn="l"/>
                    <a:tab pos="8005191"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)=0.4</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)=0.24</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𝑌</m:t>
                    </m:r>
                    <m:r>
                      <a:rPr lang="en-US" altLang="zh-CN" sz="1400" b="0" i="0">
                        <a:solidFill>
                          <a:srgbClr val="000000"/>
                        </a:solidFill>
                        <a:latin typeface="Cambria Math" pitchFamily="34" charset="0"/>
                        <a:ea typeface="Cambria Math" pitchFamily="34" charset="-122"/>
                        <a:cs typeface="Cambria Math" pitchFamily="34" charset="-120"/>
                      </a:rPr>
                      <m:t>)=0.2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𝑌</m:t>
                    </m:r>
                    <m:r>
                      <a:rPr lang="en-US" altLang="zh-CN" sz="1400" b="0" i="0">
                        <a:solidFill>
                          <a:srgbClr val="000000"/>
                        </a:solidFill>
                        <a:latin typeface="Cambria Math" pitchFamily="34" charset="0"/>
                        <a:ea typeface="Cambria Math" pitchFamily="34" charset="-122"/>
                        <a:cs typeface="Cambria Math" pitchFamily="34" charset="-120"/>
                      </a:rPr>
                      <m:t>)=0.72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p:txBody>
          </p:sp>
        </mc:Choice>
        <mc:Fallback>
          <p:sp>
            <p:nvSpPr>
              <p:cNvPr id="6" name="QC_4_BD.1_4#507fcd9b6.choices?vop=1&amp;pid=40a2d6bce&amp;color=0,0,0&amp;bbb=1"/>
              <p:cNvSpPr>
                <a:spLocks noRot="1" noChangeAspect="1" noMove="1" noResize="1" noEditPoints="1" noAdjustHandles="1" noChangeArrowheads="1" noChangeShapeType="1" noTextEdit="1"/>
              </p:cNvSpPr>
              <p:nvPr/>
            </p:nvSpPr>
            <p:spPr>
              <a:xfrm>
                <a:off x="832104" y="2551422"/>
                <a:ext cx="10533888" cy="346520"/>
              </a:xfrm>
              <a:prstGeom prst="rect">
                <a:avLst/>
              </a:prstGeom>
              <a:blipFill>
                <a:blip r:embed="rId6"/>
                <a:stretch>
                  <a:fillRect l="-1042" b="-3392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C_4_EX.3_1#507fcd9b6?vop=1&amp;pid=40a2d6bce&amp;color=0,0,0&amp;bbb=1"/>
              <p:cNvSpPr/>
              <p:nvPr/>
            </p:nvSpPr>
            <p:spPr>
              <a:xfrm>
                <a:off x="832104" y="2903212"/>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由于随机变量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𝑌</m:t>
                    </m:r>
                  </m:oMath>
                </a14:m>
                <a:r>
                  <a:rPr lang="en-US" altLang="zh-CN" sz="1400" b="0" i="0" dirty="0">
                    <a:solidFill>
                      <a:srgbClr val="000000"/>
                    </a:solidFill>
                    <a:latin typeface="微软雅黑" pitchFamily="34" charset="0"/>
                    <a:ea typeface="楷体" pitchFamily="34" charset="-122"/>
                    <a:cs typeface="微软雅黑" pitchFamily="34" charset="-120"/>
                  </a:rPr>
                  <a:t>与随机变量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间有线性关系</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可考虑利用攻略中期望与方差的性质求解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3" name="QC_4_EX.3_1#507fcd9b6?vop=1&amp;pid=40a2d6bce&amp;color=0,0,0&amp;bbb=1"/>
              <p:cNvSpPr>
                <a:spLocks noRot="1" noChangeAspect="1" noMove="1" noResize="1" noEditPoints="1" noAdjustHandles="1" noChangeArrowheads="1" noChangeShapeType="1" noTextEdit="1"/>
              </p:cNvSpPr>
              <p:nvPr/>
            </p:nvSpPr>
            <p:spPr>
              <a:xfrm>
                <a:off x="832104" y="2903212"/>
                <a:ext cx="10533888" cy="602298"/>
              </a:xfrm>
              <a:prstGeom prst="rect">
                <a:avLst/>
              </a:prstGeom>
              <a:blipFill>
                <a:blip r:embed="rId7"/>
                <a:stretch>
                  <a:fillRect l="-1042"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QC_4_AS.4_1#507fcd9b6?vop=1&amp;pid=40a2d6bce&amp;color=0,0,0&amp;bbb=1&amp;hb=1"/>
              <p:cNvSpPr/>
              <p:nvPr/>
            </p:nvSpPr>
            <p:spPr>
              <a:xfrm>
                <a:off x="832104" y="3511542"/>
                <a:ext cx="10533888" cy="19230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由</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400" b="0" i="0" dirty="0">
                    <a:solidFill>
                      <a:srgbClr val="000000"/>
                    </a:solidFill>
                    <a:latin typeface="微软雅黑" pitchFamily="34" charset="0"/>
                    <a:ea typeface="楷体" pitchFamily="34" charset="-122"/>
                    <a:cs typeface="微软雅黑" pitchFamily="34" charset="-120"/>
                  </a:rPr>
                  <a:t>的分布列可得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)=0.6×0+0.4×1=0.4</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(0−0.4)</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×0.6+</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(1−0.4)</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×0.4=0.24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所以</a:t>
                </a:r>
              </a:p>
              <a:p>
                <a:pPr latinLnBrk="1">
                  <a:lnSpc>
                    <a:spcPts val="26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𝑌</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−1)=3</m:t>
                    </m:r>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)−1=3×0.4−1=0.2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期望的性质</a:t>
                </a:r>
                <a:r>
                  <a:rPr lang="en-US" altLang="zh-CN" sz="1400" b="0" i="0" dirty="0">
                    <a:solidFill>
                      <a:srgbClr val="00A0AF"/>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𝑌</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3</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)=9×0.24=2.16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方差的性质</a:t>
                </a:r>
                <a:r>
                  <a:rPr lang="en-US" altLang="zh-CN" sz="1400" b="0" i="0" dirty="0">
                    <a:solidFill>
                      <a:srgbClr val="00A0AF"/>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故选</a:t>
                </a:r>
                <a14:m>
                  <m:oMath xmlns:m="http://schemas.openxmlformats.org/officeDocument/2006/math">
                    <m:r>
                      <m:rPr>
                        <m:sty m:val="p"/>
                      </m:rPr>
                      <a:rPr lang="en-US" altLang="zh-CN" sz="1400" b="0" i="0">
                        <a:solidFill>
                          <a:srgbClr val="000000"/>
                        </a:solidFill>
                        <a:latin typeface="Cambria Math" pitchFamily="34" charset="0"/>
                        <a:ea typeface="Cambria Math" pitchFamily="34" charset="-122"/>
                        <a:cs typeface="Cambria Math" pitchFamily="34" charset="-120"/>
                      </a:rPr>
                      <m:t>ABC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8" name="QC_4_AS.4_1#507fcd9b6?vop=1&amp;pid=40a2d6bce&amp;color=0,0,0&amp;bbb=1&amp;hb=1"/>
              <p:cNvSpPr>
                <a:spLocks noRot="1" noChangeAspect="1" noMove="1" noResize="1" noEditPoints="1" noAdjustHandles="1" noChangeArrowheads="1" noChangeShapeType="1" noTextEdit="1"/>
              </p:cNvSpPr>
              <p:nvPr/>
            </p:nvSpPr>
            <p:spPr>
              <a:xfrm>
                <a:off x="832104" y="3511542"/>
                <a:ext cx="10533888" cy="1923098"/>
              </a:xfrm>
              <a:prstGeom prst="rect">
                <a:avLst/>
              </a:prstGeom>
              <a:blipFill>
                <a:blip r:embed="rId8"/>
                <a:stretch>
                  <a:fillRect l="-1042" b="-53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bg/>
                                          </p:spTgt>
                                        </p:tgtEl>
                                        <p:attrNameLst>
                                          <p:attrName>style.visibility</p:attrName>
                                        </p:attrNameLst>
                                      </p:cBhvr>
                                      <p:to>
                                        <p:strVal val="visible"/>
                                      </p:to>
                                    </p:set>
                                    <p:anim calcmode="lin" valueType="num">
                                      <p:cBhvr additive="base">
                                        <p:cTn id="1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3">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additive="base">
                                        <p:cTn id="2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 calcmode="lin" valueType="num">
                                      <p:cBhvr additive="base">
                                        <p:cTn id="2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 calcmode="lin" valueType="num">
                                      <p:cBhvr additive="base">
                                        <p:cTn id="31" dur="500" fill="hold"/>
                                        <p:tgtEl>
                                          <p:spTgt spid="8">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8">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additive="base">
                                        <p:cTn id="3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
                                            <p:txEl>
                                              <p:pRg st="1" end="1"/>
                                            </p:txEl>
                                          </p:spTgt>
                                        </p:tgtEl>
                                        <p:attrNameLst>
                                          <p:attrName>style.visibility</p:attrName>
                                        </p:attrNameLst>
                                      </p:cBhvr>
                                      <p:to>
                                        <p:strVal val="visible"/>
                                      </p:to>
                                    </p:set>
                                    <p:anim calcmode="lin" valueType="num">
                                      <p:cBhvr additive="base">
                                        <p:cTn id="39"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8">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anim calcmode="lin" valueType="num">
                                      <p:cBhvr additive="base">
                                        <p:cTn id="4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8">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8">
                                            <p:txEl>
                                              <p:pRg st="3" end="3"/>
                                            </p:txEl>
                                          </p:spTgt>
                                        </p:tgtEl>
                                        <p:attrNameLst>
                                          <p:attrName>style.visibility</p:attrName>
                                        </p:attrNameLst>
                                      </p:cBhvr>
                                      <p:to>
                                        <p:strVal val="visible"/>
                                      </p:to>
                                    </p:set>
                                    <p:anim calcmode="lin" valueType="num">
                                      <p:cBhvr additive="base">
                                        <p:cTn id="47"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8">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8">
                                            <p:txEl>
                                              <p:pRg st="4" end="4"/>
                                            </p:txEl>
                                          </p:spTgt>
                                        </p:tgtEl>
                                        <p:attrNameLst>
                                          <p:attrName>style.visibility</p:attrName>
                                        </p:attrNameLst>
                                      </p:cBhvr>
                                      <p:to>
                                        <p:strVal val="visible"/>
                                      </p:to>
                                    </p:set>
                                    <p:anim calcmode="lin" valueType="num">
                                      <p:cBhvr additive="base">
                                        <p:cTn id="51"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8">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8">
                                            <p:txEl>
                                              <p:pRg st="5" end="5"/>
                                            </p:txEl>
                                          </p:spTgt>
                                        </p:tgtEl>
                                        <p:attrNameLst>
                                          <p:attrName>style.visibility</p:attrName>
                                        </p:attrNameLst>
                                      </p:cBhvr>
                                      <p:to>
                                        <p:strVal val="visible"/>
                                      </p:to>
                                    </p:set>
                                    <p:anim calcmode="lin" valueType="num">
                                      <p:cBhvr additive="base">
                                        <p:cTn id="55"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3" grpId="0" build="p" animBg="1"/>
      <p:bldP spid="8"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O_4_BD.5_1#3c6b2dcce?vop=1&amp;pid=40a2d6bce&amp;color=0,0,0&amp;bt=1&amp;bbb=1&amp;hb=1"/>
          <p:cNvSpPr/>
          <p:nvPr/>
        </p:nvSpPr>
        <p:spPr>
          <a:xfrm>
            <a:off x="832104" y="1080000"/>
            <a:ext cx="10533888" cy="604711"/>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为选拔培养对象，某高校在暑假期间从中学里挑选优秀学生参加学科知识竞答活动，题库中共有10道题目，随机抽取</a:t>
            </a:r>
            <a:r>
              <a:rPr lang="en-US" altLang="zh-CN" sz="1400" b="0" i="0">
                <a:solidFill>
                  <a:srgbClr val="000000"/>
                </a:solidFill>
                <a:latin typeface="微软雅黑" pitchFamily="34" charset="0"/>
                <a:ea typeface="微软雅黑" pitchFamily="34" charset="-122"/>
                <a:cs typeface="微软雅黑" pitchFamily="34" charset="-120"/>
              </a:rPr>
              <a:t>3道让学生</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回答</a:t>
            </a:r>
            <a:r>
              <a:rPr lang="en-US" altLang="zh-CN" sz="1400" b="0" i="0" dirty="0">
                <a:solidFill>
                  <a:srgbClr val="000000"/>
                </a:solidFill>
                <a:latin typeface="微软雅黑" pitchFamily="34" charset="0"/>
                <a:ea typeface="微软雅黑" pitchFamily="34" charset="-122"/>
                <a:cs typeface="微软雅黑" pitchFamily="34" charset="-120"/>
              </a:rPr>
              <a:t>.已知某同学只能答对其中的6道，试求：</a:t>
            </a:r>
            <a:endParaRPr lang="en-US" altLang="zh-CN" sz="1400" dirty="0"/>
          </a:p>
        </p:txBody>
      </p:sp>
      <mc:AlternateContent xmlns:mc="http://schemas.openxmlformats.org/markup-compatibility/2006">
        <mc:Choice xmlns:a14="http://schemas.microsoft.com/office/drawing/2010/main" Requires="a14">
          <p:sp>
            <p:nvSpPr>
              <p:cNvPr id="3" name="QO_5_BD.6_1#d6007fa41?vop=1&amp;pid=3c6b2dcce&amp;color=0,0,0&amp;bbb=1"/>
              <p:cNvSpPr/>
              <p:nvPr/>
            </p:nvSpPr>
            <p:spPr>
              <a:xfrm>
                <a:off x="832104" y="1735383"/>
                <a:ext cx="10533888" cy="281623"/>
              </a:xfrm>
              <a:prstGeom prst="rect">
                <a:avLst/>
              </a:prstGeom>
              <a:noFill/>
              <a:ln/>
            </p:spPr>
            <p:txBody>
              <a:bodyPr wrap="none" lIns="0" tIns="0" rIns="0" bIns="0" rtlCol="0" anchor="t"/>
              <a:lstStyle/>
              <a:p>
                <a:pPr algn="l" latinLnBrk="1">
                  <a:lnSpc>
                    <a:spcPts val="2500"/>
                  </a:lnSpc>
                </a:pPr>
                <a:r>
                  <a:rPr lang="en-US" altLang="zh-CN" sz="1400" b="0" i="0" dirty="0">
                    <a:solidFill>
                      <a:srgbClr val="000000"/>
                    </a:solidFill>
                    <a:latin typeface="微软雅黑" pitchFamily="34" charset="0"/>
                    <a:ea typeface="微软雅黑" pitchFamily="34" charset="-122"/>
                    <a:cs typeface="微软雅黑" pitchFamily="34" charset="-120"/>
                  </a:rPr>
                  <a:t>（1）</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抽到他能答对的题目数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的分布列；</a:t>
                </a:r>
                <a:endParaRPr lang="en-US" altLang="zh-CN" sz="1400" dirty="0"/>
              </a:p>
            </p:txBody>
          </p:sp>
        </mc:Choice>
        <mc:Fallback>
          <p:sp>
            <p:nvSpPr>
              <p:cNvPr id="3" name="QO_5_BD.6_1#d6007fa41?vop=1&amp;pid=3c6b2dcce&amp;color=0,0,0&amp;bbb=1"/>
              <p:cNvSpPr>
                <a:spLocks noRot="1" noChangeAspect="1" noMove="1" noResize="1" noEditPoints="1" noAdjustHandles="1" noChangeArrowheads="1" noChangeShapeType="1" noTextEdit="1"/>
              </p:cNvSpPr>
              <p:nvPr/>
            </p:nvSpPr>
            <p:spPr>
              <a:xfrm>
                <a:off x="832104" y="1735383"/>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7_1#d6007fa41?vop=1&amp;pid=3c6b2dcce&amp;color=0,0,0&amp;bbb=1"/>
              <p:cNvSpPr/>
              <p:nvPr/>
            </p:nvSpPr>
            <p:spPr>
              <a:xfrm>
                <a:off x="832104" y="2021705"/>
                <a:ext cx="10533888" cy="22786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由题意知</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所有可能的取值为</a:t>
                </a:r>
                <a:r>
                  <a:rPr lang="en-US" altLang="zh-CN" sz="1400" b="0" i="0" dirty="0">
                    <a:solidFill>
                      <a:srgbClr val="000000"/>
                    </a:solidFill>
                    <a:latin typeface="微软雅黑" pitchFamily="34" charset="0"/>
                    <a:ea typeface="微软雅黑" pitchFamily="34" charset="-122"/>
                    <a:cs typeface="微软雅黑" pitchFamily="34" charset="-120"/>
                  </a:rPr>
                  <a:t>0,1,2,3，</a:t>
                </a:r>
                <a:endParaRPr lang="en-US" altLang="zh-CN" sz="1400" dirty="0"/>
              </a:p>
              <a:p>
                <a:pPr latinLnBrk="1">
                  <a:lnSpc>
                    <a:spcPts val="33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=0)=</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4</m:t>
                            </m:r>
                          </m:sub>
                          <m:sup>
                            <m:r>
                              <a:rPr lang="en-US" altLang="zh-CN" sz="14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10</m:t>
                            </m:r>
                          </m:sub>
                          <m:sup>
                            <m:r>
                              <a:rPr lang="en-US" altLang="zh-CN" sz="1400" b="0" i="0">
                                <a:solidFill>
                                  <a:srgbClr val="000000"/>
                                </a:solidFill>
                                <a:latin typeface="Cambria Math" pitchFamily="34" charset="0"/>
                                <a:ea typeface="Cambria Math" pitchFamily="34" charset="-122"/>
                                <a:cs typeface="Cambria Math" pitchFamily="34" charset="-120"/>
                              </a:rPr>
                              <m:t>3</m:t>
                            </m:r>
                          </m:sup>
                        </m:sSubSup>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4</m:t>
                        </m:r>
                      </m:num>
                      <m:den>
                        <m:r>
                          <a:rPr lang="en-US" altLang="zh-CN" sz="1400" b="0" i="0">
                            <a:solidFill>
                              <a:srgbClr val="000000"/>
                            </a:solidFill>
                            <a:latin typeface="Cambria Math" pitchFamily="34" charset="0"/>
                            <a:ea typeface="Cambria Math" pitchFamily="34" charset="-122"/>
                            <a:cs typeface="Cambria Math" pitchFamily="34" charset="-120"/>
                          </a:rPr>
                          <m:t>120</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3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4</m:t>
                            </m:r>
                          </m:sub>
                          <m:sup>
                            <m:r>
                              <a:rPr lang="en-US" altLang="zh-CN" sz="14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6</m:t>
                            </m:r>
                          </m:sub>
                          <m:sup>
                            <m:r>
                              <a:rPr lang="en-US" altLang="zh-CN" sz="14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10</m:t>
                            </m:r>
                          </m:sub>
                          <m:sup>
                            <m:r>
                              <a:rPr lang="en-US" altLang="zh-CN" sz="1400" b="0" i="0">
                                <a:solidFill>
                                  <a:srgbClr val="000000"/>
                                </a:solidFill>
                                <a:latin typeface="Cambria Math" pitchFamily="34" charset="0"/>
                                <a:ea typeface="Cambria Math" pitchFamily="34" charset="-122"/>
                                <a:cs typeface="Cambria Math" pitchFamily="34" charset="-120"/>
                              </a:rPr>
                              <m:t>3</m:t>
                            </m:r>
                          </m:sup>
                        </m:sSubSup>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36</m:t>
                        </m:r>
                      </m:num>
                      <m:den>
                        <m:r>
                          <a:rPr lang="en-US" altLang="zh-CN" sz="1400" b="0" i="0">
                            <a:solidFill>
                              <a:srgbClr val="000000"/>
                            </a:solidFill>
                            <a:latin typeface="Cambria Math" pitchFamily="34" charset="0"/>
                            <a:ea typeface="Cambria Math" pitchFamily="34" charset="-122"/>
                            <a:cs typeface="Cambria Math" pitchFamily="34" charset="-120"/>
                          </a:rPr>
                          <m:t>120</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3</m:t>
                        </m:r>
                      </m:num>
                      <m:den>
                        <m:r>
                          <a:rPr lang="en-US" altLang="zh-CN" sz="14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3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=2)=</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4</m:t>
                            </m:r>
                          </m:sub>
                          <m:sup>
                            <m:r>
                              <a:rPr lang="en-US" altLang="zh-CN" sz="14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6</m:t>
                            </m:r>
                          </m:sub>
                          <m:sup>
                            <m:r>
                              <a:rPr lang="en-US" altLang="zh-CN" sz="14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10</m:t>
                            </m:r>
                          </m:sub>
                          <m:sup>
                            <m:r>
                              <a:rPr lang="en-US" altLang="zh-CN" sz="1400" b="0" i="0">
                                <a:solidFill>
                                  <a:srgbClr val="000000"/>
                                </a:solidFill>
                                <a:latin typeface="Cambria Math" pitchFamily="34" charset="0"/>
                                <a:ea typeface="Cambria Math" pitchFamily="34" charset="-122"/>
                                <a:cs typeface="Cambria Math" pitchFamily="34" charset="-120"/>
                              </a:rPr>
                              <m:t>3</m:t>
                            </m:r>
                          </m:sup>
                        </m:sSubSup>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60</m:t>
                        </m:r>
                      </m:num>
                      <m:den>
                        <m:r>
                          <a:rPr lang="en-US" altLang="zh-CN" sz="1400" b="0" i="0">
                            <a:solidFill>
                              <a:srgbClr val="000000"/>
                            </a:solidFill>
                            <a:latin typeface="Cambria Math" pitchFamily="34" charset="0"/>
                            <a:ea typeface="Cambria Math" pitchFamily="34" charset="-122"/>
                            <a:cs typeface="Cambria Math" pitchFamily="34" charset="-120"/>
                          </a:rPr>
                          <m:t>120</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3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=3)=</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6</m:t>
                            </m:r>
                          </m:sub>
                          <m:sup>
                            <m:r>
                              <a:rPr lang="en-US" altLang="zh-CN" sz="14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10</m:t>
                            </m:r>
                          </m:sub>
                          <m:sup>
                            <m:r>
                              <a:rPr lang="en-US" altLang="zh-CN" sz="1400" b="0" i="0">
                                <a:solidFill>
                                  <a:srgbClr val="000000"/>
                                </a:solidFill>
                                <a:latin typeface="Cambria Math" pitchFamily="34" charset="0"/>
                                <a:ea typeface="Cambria Math" pitchFamily="34" charset="-122"/>
                                <a:cs typeface="Cambria Math" pitchFamily="34" charset="-120"/>
                              </a:rPr>
                              <m:t>3</m:t>
                            </m:r>
                          </m:sup>
                        </m:sSubSup>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20</m:t>
                        </m:r>
                      </m:num>
                      <m:den>
                        <m:r>
                          <a:rPr lang="en-US" altLang="zh-CN" sz="1400" b="0" i="0">
                            <a:solidFill>
                              <a:srgbClr val="000000"/>
                            </a:solidFill>
                            <a:latin typeface="Cambria Math" pitchFamily="34" charset="0"/>
                            <a:ea typeface="Cambria Math" pitchFamily="34" charset="-122"/>
                            <a:cs typeface="Cambria Math" pitchFamily="34" charset="-120"/>
                          </a:rPr>
                          <m:t>120</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的分布列为</a:t>
                </a:r>
                <a:endParaRPr lang="en-US" altLang="zh-CN" sz="1400" dirty="0"/>
              </a:p>
            </p:txBody>
          </p:sp>
        </mc:Choice>
        <mc:Fallback>
          <p:sp>
            <p:nvSpPr>
              <p:cNvPr id="4" name="QO_5_AS.7_1#d6007fa41?vop=1&amp;pid=3c6b2dcce&amp;color=0,0,0&amp;bbb=1"/>
              <p:cNvSpPr>
                <a:spLocks noRot="1" noChangeAspect="1" noMove="1" noResize="1" noEditPoints="1" noAdjustHandles="1" noChangeArrowheads="1" noChangeShapeType="1" noTextEdit="1"/>
              </p:cNvSpPr>
              <p:nvPr/>
            </p:nvSpPr>
            <p:spPr>
              <a:xfrm>
                <a:off x="832104" y="2021705"/>
                <a:ext cx="10533888" cy="2278698"/>
              </a:xfrm>
              <a:prstGeom prst="rect">
                <a:avLst/>
              </a:prstGeom>
              <a:blipFill>
                <a:blip r:embed="rId4"/>
                <a:stretch>
                  <a:fillRect l="-1042" b="-455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8" name="QO_5_AS.7_2#d6007fa41?colgroup=4,14,14,9,9&amp;vop=1&amp;pid=3c6b2dcce&amp;color=0,0,0&amp;bbb=1"/>
              <p:cNvGraphicFramePr>
                <a:graphicFrameLocks noGrp="1"/>
              </p:cNvGraphicFramePr>
              <p:nvPr>
                <p:extLst>
                  <p:ext uri="{D42A27DB-BD31-4B8C-83A1-F6EECF244321}">
                    <p14:modId xmlns:p14="http://schemas.microsoft.com/office/powerpoint/2010/main" val="1335861767"/>
                  </p:ext>
                </p:extLst>
              </p:nvPr>
            </p:nvGraphicFramePr>
            <p:xfrm>
              <a:off x="832104" y="4396605"/>
              <a:ext cx="10524744" cy="752158"/>
            </p:xfrm>
            <a:graphic>
              <a:graphicData uri="http://schemas.openxmlformats.org/drawingml/2006/table">
                <a:tbl>
                  <a:tblPr/>
                  <a:tblGrid>
                    <a:gridCol w="1051560">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2843784">
                      <a:extLst>
                        <a:ext uri="{9D8B030D-6E8A-4147-A177-3AD203B41FA5}">
                          <a16:colId xmlns:a16="http://schemas.microsoft.com/office/drawing/2014/main" val="20002"/>
                        </a:ext>
                      </a:extLst>
                    </a:gridCol>
                    <a:gridCol w="1892808">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721">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3</m:t>
                                  </m:r>
                                </m:num>
                                <m:den>
                                  <m:r>
                                    <a:rPr lang="en-US" altLang="zh-CN" sz="1400" b="0" i="0" spc="-10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8" name="QO_5_AS.7_2#d6007fa41?colgroup=4,14,14,9,9&amp;vop=1&amp;pid=3c6b2dcce&amp;color=0,0,0&amp;bbb=1"/>
              <p:cNvGraphicFramePr>
                <a:graphicFrameLocks noGrp="1"/>
              </p:cNvGraphicFramePr>
              <p:nvPr>
                <p:extLst>
                  <p:ext uri="{D42A27DB-BD31-4B8C-83A1-F6EECF244321}">
                    <p14:modId xmlns:p14="http://schemas.microsoft.com/office/powerpoint/2010/main" val="1335861767"/>
                  </p:ext>
                </p:extLst>
              </p:nvPr>
            </p:nvGraphicFramePr>
            <p:xfrm>
              <a:off x="832104" y="4396605"/>
              <a:ext cx="10524744" cy="752158"/>
            </p:xfrm>
            <a:graphic>
              <a:graphicData uri="http://schemas.openxmlformats.org/drawingml/2006/table">
                <a:tbl>
                  <a:tblPr/>
                  <a:tblGrid>
                    <a:gridCol w="1051560">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2843784">
                      <a:extLst>
                        <a:ext uri="{9D8B030D-6E8A-4147-A177-3AD203B41FA5}">
                          <a16:colId xmlns:a16="http://schemas.microsoft.com/office/drawing/2014/main" val="20002"/>
                        </a:ext>
                      </a:extLst>
                    </a:gridCol>
                    <a:gridCol w="1892808">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78" t="-1923" r="-899422" b="-142308"/>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72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78" t="-73611" r="-899422"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7339" t="-73611" r="-233906"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37045" t="-73611" r="-133405"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57097" t="-73611" r="-100968"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55627" t="-73611" r="-643" b="-2778"/>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_1#304722a27?vop=1&amp;pid=3c6b2dcce&amp;color=0,0,0&amp;bt=1&amp;bbb=1"/>
              <p:cNvSpPr/>
              <p:nvPr/>
            </p:nvSpPr>
            <p:spPr>
              <a:xfrm>
                <a:off x="832104" y="1080000"/>
                <a:ext cx="10533888" cy="281623"/>
              </a:xfrm>
              <a:prstGeom prst="rect">
                <a:avLst/>
              </a:prstGeom>
              <a:noFill/>
              <a:ln/>
            </p:spPr>
            <p:txBody>
              <a:bodyPr wrap="none" lIns="0" tIns="0" rIns="0" bIns="0" rtlCol="0" anchor="t"/>
              <a:lstStyle/>
              <a:p>
                <a:pPr algn="l" latinLnBrk="1">
                  <a:lnSpc>
                    <a:spcPts val="2500"/>
                  </a:lnSpc>
                </a:pPr>
                <a:r>
                  <a:rPr lang="en-US" altLang="zh-CN" sz="1400" b="0" i="0" dirty="0">
                    <a:solidFill>
                      <a:srgbClr val="000000"/>
                    </a:solidFill>
                    <a:latin typeface="微软雅黑" pitchFamily="34" charset="0"/>
                    <a:ea typeface="微软雅黑" pitchFamily="34" charset="-122"/>
                    <a:cs typeface="微软雅黑" pitchFamily="34" charset="-120"/>
                  </a:rPr>
                  <a:t>（2）</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的期望和方差.</a:t>
                </a:r>
                <a:endParaRPr lang="en-US" altLang="zh-CN" sz="1400" dirty="0"/>
              </a:p>
            </p:txBody>
          </p:sp>
        </mc:Choice>
        <mc:Fallback>
          <p:sp>
            <p:nvSpPr>
              <p:cNvPr id="2" name="QO_5_BD.8_1#304722a27?vop=1&amp;pid=3c6b2dcce&amp;color=0,0,0&amp;bt=1&amp;bbb=1"/>
              <p:cNvSpPr>
                <a:spLocks noRot="1" noChangeAspect="1" noMove="1" noResize="1" noEditPoints="1" noAdjustHandles="1" noChangeArrowheads="1" noChangeShapeType="1" noTextEdit="1"/>
              </p:cNvSpPr>
              <p:nvPr/>
            </p:nvSpPr>
            <p:spPr>
              <a:xfrm>
                <a:off x="832104" y="1080000"/>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p:sp>
        <p:nvSpPr>
          <p:cNvPr id="3" name="QO_5_EX.9_1#304722a27?vop=1&amp;pid=3c6b2dcce&amp;color=0,0,0&amp;bbb=1&amp;hb=1"/>
          <p:cNvSpPr/>
          <p:nvPr/>
        </p:nvSpPr>
        <p:spPr>
          <a:xfrm>
            <a:off x="832104" y="1362575"/>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首先根据分布列求出期望</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此时发现期望值为分数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如果利用方差计算的基本公式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其计算较繁</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由此可考虑利用方差的期</a:t>
            </a: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望表示公式求解</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即利用上述攻略中的第</a:t>
            </a:r>
            <a:r>
              <a:rPr lang="en-US" altLang="zh-CN" sz="1400" b="0" i="0" dirty="0">
                <a:solidFill>
                  <a:srgbClr val="000000"/>
                </a:solidFill>
                <a:latin typeface="微软雅黑" pitchFamily="34" charset="0"/>
                <a:ea typeface="微软雅黑" pitchFamily="34" charset="-122"/>
                <a:cs typeface="微软雅黑" pitchFamily="34" charset="-120"/>
              </a:rPr>
              <a:t>3</a:t>
            </a:r>
            <a:r>
              <a:rPr lang="en-US" altLang="zh-CN" sz="1400" b="0" i="0" dirty="0">
                <a:solidFill>
                  <a:srgbClr val="000000"/>
                </a:solidFill>
                <a:latin typeface="微软雅黑" pitchFamily="34" charset="0"/>
                <a:ea typeface="楷体" pitchFamily="34" charset="-122"/>
                <a:cs typeface="微软雅黑" pitchFamily="34" charset="-120"/>
              </a:rPr>
              <a:t>点求解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AlternateContent xmlns:mc="http://schemas.openxmlformats.org/markup-compatibility/2006">
        <mc:Choice xmlns:a14="http://schemas.microsoft.com/office/drawing/2010/main" Requires="a14">
          <p:sp>
            <p:nvSpPr>
              <p:cNvPr id="4" name="QO_5_AS.10_1#304722a27?vop=1&amp;pid=3c6b2dcce&amp;color=0,0,0&amp;bbb=1"/>
              <p:cNvSpPr/>
              <p:nvPr/>
            </p:nvSpPr>
            <p:spPr>
              <a:xfrm>
                <a:off x="832104" y="1970905"/>
                <a:ext cx="10533888" cy="1643698"/>
              </a:xfrm>
              <a:prstGeom prst="rect">
                <a:avLst/>
              </a:prstGeom>
              <a:noFill/>
              <a:ln/>
            </p:spPr>
            <p:txBody>
              <a:bodyPr wrap="none" lIns="0" tIns="0" rIns="0" bIns="0" rtlCol="0" anchor="t"/>
              <a:lstStyle/>
              <a:p>
                <a:pPr algn="l" latinLnBrk="1">
                  <a:lnSpc>
                    <a:spcPts val="3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期望</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)=0×</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30</m:t>
                        </m:r>
                      </m:den>
                    </m:f>
                    <m:r>
                      <a:rPr lang="en-US" altLang="zh-CN" sz="1400" b="0" i="0">
                        <a:solidFill>
                          <a:srgbClr val="000000"/>
                        </a:solidFill>
                        <a:latin typeface="Cambria Math" pitchFamily="34" charset="0"/>
                        <a:ea typeface="Cambria Math" pitchFamily="34" charset="-122"/>
                        <a:cs typeface="Cambria Math" pitchFamily="34" charset="-120"/>
                      </a:rPr>
                      <m:t>+1×</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3</m:t>
                        </m:r>
                      </m:num>
                      <m:den>
                        <m:r>
                          <a:rPr lang="en-US" altLang="zh-CN" sz="1400" b="0" i="0">
                            <a:solidFill>
                              <a:srgbClr val="000000"/>
                            </a:solidFill>
                            <a:latin typeface="Cambria Math" pitchFamily="34" charset="0"/>
                            <a:ea typeface="Cambria Math" pitchFamily="34" charset="-122"/>
                            <a:cs typeface="Cambria Math" pitchFamily="34" charset="-120"/>
                          </a:rPr>
                          <m:t>10</m:t>
                        </m:r>
                      </m:den>
                    </m:f>
                    <m:r>
                      <a:rPr lang="en-US" altLang="zh-CN" sz="1400" b="0" i="0">
                        <a:solidFill>
                          <a:srgbClr val="000000"/>
                        </a:solidFill>
                        <a:latin typeface="Cambria Math" pitchFamily="34" charset="0"/>
                        <a:ea typeface="Cambria Math" pitchFamily="34" charset="-122"/>
                        <a:cs typeface="Cambria Math" pitchFamily="34" charset="-120"/>
                      </a:rPr>
                      <m:t>+2×</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+3×</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6</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9</m:t>
                        </m:r>
                      </m:num>
                      <m:den>
                        <m:r>
                          <a:rPr lang="en-US" altLang="zh-CN" sz="14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600"/>
                  </a:lnSpc>
                </a:pPr>
                <a:r>
                  <a:rPr lang="en-US" altLang="zh-CN" sz="1400" b="0" i="0">
                    <a:solidFill>
                      <a:srgbClr val="000000"/>
                    </a:solidFill>
                    <a:latin typeface="微软雅黑" pitchFamily="34" charset="0"/>
                    <a:ea typeface="楷体" pitchFamily="34" charset="-122"/>
                    <a:cs typeface="微软雅黑" pitchFamily="34" charset="-120"/>
                  </a:rPr>
                  <a:t>又</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𝑋</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)=0×</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30</m:t>
                        </m:r>
                      </m:den>
                    </m:f>
                    <m:r>
                      <a:rPr lang="en-US" altLang="zh-CN" sz="1400" b="0" i="0">
                        <a:solidFill>
                          <a:srgbClr val="000000"/>
                        </a:solidFill>
                        <a:latin typeface="Cambria Math" pitchFamily="34" charset="0"/>
                        <a:ea typeface="Cambria Math" pitchFamily="34" charset="-122"/>
                        <a:cs typeface="Cambria Math" pitchFamily="34" charset="-120"/>
                      </a:rPr>
                      <m:t>+1×</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3</m:t>
                        </m:r>
                      </m:num>
                      <m:den>
                        <m:r>
                          <a:rPr lang="en-US" altLang="zh-CN" sz="1400" b="0" i="0">
                            <a:solidFill>
                              <a:srgbClr val="000000"/>
                            </a:solidFill>
                            <a:latin typeface="Cambria Math" pitchFamily="34" charset="0"/>
                            <a:ea typeface="Cambria Math" pitchFamily="34" charset="-122"/>
                            <a:cs typeface="Cambria Math" pitchFamily="34" charset="-120"/>
                          </a:rPr>
                          <m:t>10</m:t>
                        </m:r>
                      </m:den>
                    </m:f>
                    <m:r>
                      <a:rPr lang="en-US" altLang="zh-CN" sz="1400" b="0" i="0">
                        <a:solidFill>
                          <a:srgbClr val="000000"/>
                        </a:solidFill>
                        <a:latin typeface="Cambria Math" pitchFamily="34" charset="0"/>
                        <a:ea typeface="Cambria Math" pitchFamily="34" charset="-122"/>
                        <a:cs typeface="Cambria Math" pitchFamily="34" charset="-120"/>
                      </a:rPr>
                      <m:t>+4×</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+9×</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6</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19</m:t>
                        </m:r>
                      </m:num>
                      <m:den>
                        <m:r>
                          <a:rPr lang="en-US" altLang="zh-CN" sz="14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6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方差</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𝑋</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𝐸</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19</m:t>
                        </m:r>
                      </m:num>
                      <m:den>
                        <m:r>
                          <a:rPr lang="en-US" altLang="zh-CN" sz="1400" b="0" i="0">
                            <a:solidFill>
                              <a:srgbClr val="000000"/>
                            </a:solidFill>
                            <a:latin typeface="Cambria Math" pitchFamily="34" charset="0"/>
                            <a:ea typeface="Cambria Math" pitchFamily="34" charset="-122"/>
                            <a:cs typeface="Cambria Math" pitchFamily="34" charset="-120"/>
                          </a:rPr>
                          <m:t>5</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81</m:t>
                        </m:r>
                      </m:num>
                      <m:den>
                        <m:r>
                          <a:rPr lang="en-US" altLang="zh-CN" sz="1400" b="0" i="0">
                            <a:solidFill>
                              <a:srgbClr val="000000"/>
                            </a:solidFill>
                            <a:latin typeface="Cambria Math" pitchFamily="34" charset="0"/>
                            <a:ea typeface="Cambria Math" pitchFamily="34" charset="-122"/>
                            <a:cs typeface="Cambria Math" pitchFamily="34" charset="-120"/>
                          </a:rPr>
                          <m:t>25</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14</m:t>
                        </m:r>
                      </m:num>
                      <m:den>
                        <m:r>
                          <a:rPr lang="en-US" altLang="zh-CN" sz="14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方差的期望表示</a:t>
                </a:r>
                <a:r>
                  <a:rPr lang="en-US" altLang="zh-CN" sz="1400" b="0" i="0" dirty="0">
                    <a:solidFill>
                      <a:srgbClr val="00A0AF"/>
                    </a:solidFill>
                    <a:latin typeface="微软雅黑" pitchFamily="34" charset="0"/>
                    <a:ea typeface="微软雅黑" pitchFamily="34" charset="-122"/>
                    <a:cs typeface="微软雅黑" pitchFamily="34" charset="-120"/>
                  </a:rPr>
                  <a:t>）</a:t>
                </a:r>
                <a:endParaRPr lang="en-US" altLang="zh-CN" sz="1400" dirty="0"/>
              </a:p>
            </p:txBody>
          </p:sp>
        </mc:Choice>
        <mc:Fallback>
          <p:sp>
            <p:nvSpPr>
              <p:cNvPr id="4" name="QO_5_AS.10_1#304722a27?vop=1&amp;pid=3c6b2dcce&amp;color=0,0,0&amp;bbb=1"/>
              <p:cNvSpPr>
                <a:spLocks noRot="1" noChangeAspect="1" noMove="1" noResize="1" noEditPoints="1" noAdjustHandles="1" noChangeArrowheads="1" noChangeShapeType="1" noTextEdit="1"/>
              </p:cNvSpPr>
              <p:nvPr/>
            </p:nvSpPr>
            <p:spPr>
              <a:xfrm>
                <a:off x="832104" y="1970905"/>
                <a:ext cx="10533888" cy="1643698"/>
              </a:xfrm>
              <a:prstGeom prst="rect">
                <a:avLst/>
              </a:prstGeom>
              <a:blipFill>
                <a:blip r:embed="rId4"/>
                <a:stretch>
                  <a:fillRect l="-1042" b="-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 calcmode="lin" valueType="num">
                                      <p:cBhvr additive="base">
                                        <p:cTn id="21"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4">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additive="base">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 calcmode="lin" valueType="num">
                                      <p:cBhvr additive="base">
                                        <p:cTn id="2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 calcmode="lin" valueType="num">
                                      <p:cBhvr additive="base">
                                        <p:cTn id="3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571</Words>
  <Application>Microsoft Office PowerPoint</Application>
  <PresentationFormat>宽屏</PresentationFormat>
  <Paragraphs>83</Paragraphs>
  <Slides>8</Slides>
  <Notes>8</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8</vt:i4>
      </vt:variant>
    </vt:vector>
  </HeadingPairs>
  <TitlesOfParts>
    <vt:vector size="14" baseType="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2025-10-20T02:41:15Z</dcterms:created>
  <dcterms:modified xsi:type="dcterms:W3CDTF">2025-10-20T02:53:09Z</dcterms:modified>
  <cp:category/>
  <cp:contentStatus/>
</cp:coreProperties>
</file>